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Muli Regular" charset="0"/>
      <p:regular r:id="rId27"/>
    </p:embeddedFont>
    <p:embeddedFont>
      <p:font typeface="Muli Bold Bold" charset="0"/>
      <p:regular r:id="rId28"/>
    </p:embeddedFont>
    <p:embeddedFont>
      <p:font typeface="Muli Regular Bold" charset="0"/>
      <p:regular r:id="rId29"/>
    </p:embeddedFont>
    <p:embeddedFont>
      <p:font typeface="Muli Bold" charset="0"/>
      <p:regular r:id="rId30"/>
    </p:embeddedFont>
    <p:embeddedFont>
      <p:font typeface="Arimo" charset="0"/>
      <p:regular r:id="rId31"/>
    </p:embeddedFont>
    <p:embeddedFont>
      <p:font typeface="Calibri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75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4D887-98CC-4110-83A3-58878AAAAA11}" type="datetimeFigureOut">
              <a:rPr lang="en-US" smtClean="0"/>
              <a:pPr/>
              <a:t>8/18/2021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F882B-7FB4-47C6-B01B-FD1383A50DFA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882B-7FB4-47C6-B01B-FD1383A50DFA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DYUTI\SEM%206%20NOTES\AHR\GPS%20BOT\Final%20project\1.mp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user\Downloads\WhatsApp%20Video%202021-08-17%20at%2022.22.27.mp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user\Downloads\WhatsApp%20Video%202021-08-17%20at%2014.38.53.mp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user\Downloads\WhatsApp%20Video%202021-08-18%20at%2009.46.32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9.png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68406" y="0"/>
            <a:ext cx="10287000" cy="102870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37629" y="1217024"/>
            <a:ext cx="4049502" cy="822960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5956" t="2841" r="-31388" b="469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119226" y="2809212"/>
            <a:ext cx="2334288" cy="233428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7800340"/>
            <a:ext cx="3844019" cy="145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171717"/>
                </a:solidFill>
                <a:latin typeface="Muli Regular"/>
              </a:rPr>
              <a:t>By Dyuti Ghosh, Soutrik Acharya, Ratul Chakraborty, Sayan Nandi and Sudeshna Pahari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763849"/>
            <a:ext cx="7257670" cy="4998300"/>
            <a:chOff x="0" y="0"/>
            <a:chExt cx="9676893" cy="66644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53117"/>
              <a:ext cx="9676893" cy="5611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10000">
                  <a:solidFill>
                    <a:srgbClr val="171717"/>
                  </a:solidFill>
                  <a:latin typeface="Muli Bold Bold"/>
                </a:rPr>
                <a:t>Obstacle  </a:t>
              </a:r>
            </a:p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71717"/>
                  </a:solidFill>
                  <a:latin typeface="Muli Bold Bold"/>
                </a:rPr>
                <a:t>Avoiding</a:t>
              </a:r>
            </a:p>
            <a:p>
              <a:pPr>
                <a:lnSpc>
                  <a:spcPts val="11000"/>
                </a:lnSpc>
              </a:pPr>
              <a:r>
                <a:rPr lang="en-US" sz="10000">
                  <a:solidFill>
                    <a:srgbClr val="FCAF03"/>
                  </a:solidFill>
                  <a:latin typeface="Muli Bold Bold"/>
                </a:rPr>
                <a:t>Bot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791151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Muli Regular Bold"/>
                </a:rPr>
                <a:t>BTech 6th Semester Mini Project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6310993" cy="10287000"/>
            <a:chOff x="0" y="0"/>
            <a:chExt cx="2134830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4830" cy="3479800"/>
            </a:xfrm>
            <a:custGeom>
              <a:avLst/>
              <a:gdLst/>
              <a:ahLst/>
              <a:cxnLst/>
              <a:rect l="l" t="t" r="r" b="b"/>
              <a:pathLst>
                <a:path w="2134830" h="3479800">
                  <a:moveTo>
                    <a:pt x="0" y="0"/>
                  </a:moveTo>
                  <a:lnTo>
                    <a:pt x="2134830" y="0"/>
                  </a:lnTo>
                  <a:lnTo>
                    <a:pt x="213483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CAF0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2312633"/>
            <a:ext cx="5532300" cy="590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171717"/>
                </a:solidFill>
                <a:latin typeface="Muli Bold Bold"/>
              </a:rPr>
              <a:t>The </a:t>
            </a:r>
            <a:r>
              <a:rPr lang="en-US" sz="6500">
                <a:solidFill>
                  <a:srgbClr val="FFFFFF"/>
                </a:solidFill>
                <a:latin typeface="Muli Bold Bold"/>
              </a:rPr>
              <a:t>Algorithm </a:t>
            </a:r>
          </a:p>
          <a:p>
            <a:pPr>
              <a:lnSpc>
                <a:spcPts val="7800"/>
              </a:lnSpc>
            </a:pPr>
            <a:r>
              <a:rPr lang="en-US" sz="6500">
                <a:solidFill>
                  <a:srgbClr val="171717"/>
                </a:solidFill>
                <a:latin typeface="Muli Bold Bold"/>
              </a:rPr>
              <a:t>for the Obstacle Avoidance Bot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56" y="-285788"/>
            <a:ext cx="11543284" cy="1073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0054" y="2843882"/>
            <a:ext cx="9089233" cy="40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21"/>
              </a:lnSpc>
            </a:pPr>
            <a:r>
              <a:rPr lang="en-US" sz="5801" dirty="0" smtClean="0">
                <a:solidFill>
                  <a:srgbClr val="000000"/>
                </a:solidFill>
                <a:latin typeface="Muli Regular Bold"/>
              </a:rPr>
              <a:t>The </a:t>
            </a:r>
            <a:r>
              <a:rPr lang="en-US" sz="5801" dirty="0" err="1" smtClean="0">
                <a:solidFill>
                  <a:srgbClr val="000000"/>
                </a:solidFill>
                <a:latin typeface="Muli Regular Bold"/>
              </a:rPr>
              <a:t>bot</a:t>
            </a:r>
            <a:r>
              <a:rPr lang="en-US" sz="5801" dirty="0" smtClean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5801" dirty="0">
                <a:solidFill>
                  <a:srgbClr val="000000"/>
                </a:solidFill>
                <a:latin typeface="Muli Regular Bold"/>
              </a:rPr>
              <a:t>drives through freely and moves forward if there are </a:t>
            </a:r>
            <a:r>
              <a:rPr lang="en-US" sz="5801" dirty="0">
                <a:solidFill>
                  <a:srgbClr val="FEFFFD"/>
                </a:solidFill>
                <a:latin typeface="Muli Regular Bold"/>
              </a:rPr>
              <a:t>no obstacles</a:t>
            </a:r>
            <a:r>
              <a:rPr lang="en-US" sz="5801" dirty="0">
                <a:solidFill>
                  <a:srgbClr val="000000"/>
                </a:solidFill>
                <a:latin typeface="Muli Regular Bold"/>
              </a:rPr>
              <a:t> in front.</a:t>
            </a:r>
          </a:p>
        </p:txBody>
      </p:sp>
      <p:pic>
        <p:nvPicPr>
          <p:cNvPr id="6" name="1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215834" y="1785914"/>
            <a:ext cx="3929090" cy="7161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0054" y="2856800"/>
            <a:ext cx="9089233" cy="4055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21"/>
              </a:lnSpc>
            </a:pPr>
            <a:r>
              <a:rPr lang="en-US" sz="5801">
                <a:solidFill>
                  <a:srgbClr val="171717"/>
                </a:solidFill>
                <a:latin typeface="Muli Regular Bold"/>
              </a:rPr>
              <a:t>When obstacle is detected within </a:t>
            </a:r>
          </a:p>
          <a:p>
            <a:pPr>
              <a:lnSpc>
                <a:spcPts val="8121"/>
              </a:lnSpc>
            </a:pPr>
            <a:r>
              <a:rPr lang="en-US" sz="5801">
                <a:solidFill>
                  <a:srgbClr val="171717"/>
                </a:solidFill>
                <a:latin typeface="Muli Regular Bold"/>
              </a:rPr>
              <a:t>30cm to 15cm </a:t>
            </a:r>
          </a:p>
          <a:p>
            <a:pPr>
              <a:lnSpc>
                <a:spcPts val="8121"/>
              </a:lnSpc>
            </a:pPr>
            <a:r>
              <a:rPr lang="en-US" sz="5801">
                <a:solidFill>
                  <a:srgbClr val="171717"/>
                </a:solidFill>
                <a:latin typeface="Muli Regular Bold"/>
              </a:rPr>
              <a:t>it will </a:t>
            </a:r>
            <a:r>
              <a:rPr lang="en-US" sz="5801">
                <a:solidFill>
                  <a:srgbClr val="FEFFFD"/>
                </a:solidFill>
                <a:latin typeface="Muli Regular Bold"/>
              </a:rPr>
              <a:t>blink the LED</a:t>
            </a:r>
            <a:r>
              <a:rPr lang="en-US" sz="5801">
                <a:solidFill>
                  <a:srgbClr val="171717"/>
                </a:solidFill>
                <a:latin typeface="Muli Regular Bold"/>
              </a:rPr>
              <a:t>. </a:t>
            </a:r>
          </a:p>
        </p:txBody>
      </p:sp>
      <p:pic>
        <p:nvPicPr>
          <p:cNvPr id="5" name="WhatsApp Video 2021-08-17 at 22.22.27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001520" y="1928790"/>
            <a:ext cx="3643338" cy="6500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0054" y="2843882"/>
            <a:ext cx="9089233" cy="40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21"/>
              </a:lnSpc>
            </a:pPr>
            <a:r>
              <a:rPr lang="en-US" sz="5801">
                <a:solidFill>
                  <a:srgbClr val="000000"/>
                </a:solidFill>
                <a:latin typeface="Muli Regular Bold"/>
              </a:rPr>
              <a:t>When the obstacle is less than 15cm it will </a:t>
            </a:r>
            <a:r>
              <a:rPr lang="en-US" sz="5801">
                <a:solidFill>
                  <a:srgbClr val="FEFFFD"/>
                </a:solidFill>
                <a:latin typeface="Muli Regular Bold"/>
              </a:rPr>
              <a:t>stop</a:t>
            </a:r>
            <a:r>
              <a:rPr lang="en-US" sz="5801">
                <a:solidFill>
                  <a:srgbClr val="000000"/>
                </a:solidFill>
                <a:latin typeface="Muli Regular Bold"/>
              </a:rPr>
              <a:t>. Takes </a:t>
            </a:r>
            <a:r>
              <a:rPr lang="en-US" sz="5801">
                <a:solidFill>
                  <a:srgbClr val="FEFFFD"/>
                </a:solidFill>
                <a:latin typeface="Muli Regular Bold"/>
              </a:rPr>
              <a:t>reverse</a:t>
            </a:r>
            <a:r>
              <a:rPr lang="en-US" sz="5801">
                <a:solidFill>
                  <a:srgbClr val="000000"/>
                </a:solidFill>
                <a:latin typeface="Muli Regular Bold"/>
              </a:rPr>
              <a:t>. And then turns </a:t>
            </a:r>
            <a:r>
              <a:rPr lang="en-US" sz="5801">
                <a:solidFill>
                  <a:srgbClr val="FFFFFF"/>
                </a:solidFill>
                <a:latin typeface="Muli Regular Bold"/>
              </a:rPr>
              <a:t>right</a:t>
            </a:r>
            <a:r>
              <a:rPr lang="en-US" sz="5801">
                <a:solidFill>
                  <a:srgbClr val="000000"/>
                </a:solidFill>
                <a:latin typeface="Muli Regular Bold"/>
              </a:rPr>
              <a:t>.</a:t>
            </a:r>
          </a:p>
        </p:txBody>
      </p:sp>
      <p:pic>
        <p:nvPicPr>
          <p:cNvPr id="4" name="WhatsApp Video 2021-08-17 at 14.38.53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001520" y="1714476"/>
            <a:ext cx="3929091" cy="7072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20130" y="1498604"/>
            <a:ext cx="1701228" cy="17012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5217272" y="-75224"/>
            <a:ext cx="10437449" cy="1043744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21560" y="1498604"/>
            <a:ext cx="7275217" cy="7289792"/>
            <a:chOff x="0" y="0"/>
            <a:chExt cx="1014349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r="1" b="-2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19531" t="23303" r="18116" b="922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5718" t="6622" r="-18902" b="1046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062171" y="7450183"/>
            <a:ext cx="3616233" cy="361623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588097" y="4318446"/>
            <a:ext cx="1760751" cy="1055974"/>
            <a:chOff x="0" y="0"/>
            <a:chExt cx="2347668" cy="140796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347668" cy="1407966"/>
              <a:chOff x="0" y="0"/>
              <a:chExt cx="865399" cy="51816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F5A7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517294" y="527590"/>
              <a:ext cx="1313080" cy="414641"/>
              <a:chOff x="0" y="0"/>
              <a:chExt cx="1359375" cy="4292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8496778" y="2729928"/>
            <a:ext cx="876252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171717"/>
                </a:solidFill>
                <a:latin typeface="Muli Bold"/>
              </a:rPr>
              <a:t>OBSERVATIONS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7055" y="1387719"/>
            <a:ext cx="14453889" cy="1752683"/>
            <a:chOff x="0" y="0"/>
            <a:chExt cx="19271853" cy="233691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9271853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CAF03"/>
                  </a:solidFill>
                  <a:latin typeface="Muli Bold"/>
                </a:rPr>
                <a:t>Without</a:t>
              </a:r>
              <a:r>
                <a:rPr lang="en-US" sz="6500">
                  <a:solidFill>
                    <a:srgbClr val="FEFFFD"/>
                  </a:solidFill>
                  <a:latin typeface="Muli Bold"/>
                </a:rPr>
                <a:t> Obstacle!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84338" y="1733237"/>
              <a:ext cx="16503177" cy="60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This was the observation when there were no obstacle in the bot's way!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038726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368280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038726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7366793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12.15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038726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7375810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8.23 cm/second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017026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6988451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6959876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4373803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4373803"/>
            <a:ext cx="933450" cy="933450"/>
            <a:chOff x="0" y="0"/>
            <a:chExt cx="1244600" cy="1244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8213" y="344354"/>
              <a:ext cx="488175" cy="55589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402855" y="4373803"/>
            <a:ext cx="933450" cy="933450"/>
            <a:chOff x="0" y="0"/>
            <a:chExt cx="1244600" cy="12446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71832" y="1726389"/>
            <a:ext cx="15520654" cy="6346636"/>
            <a:chOff x="-5985200" y="-1435067"/>
            <a:chExt cx="20694215" cy="8462179"/>
          </a:xfrm>
        </p:grpSpPr>
        <p:sp>
          <p:nvSpPr>
            <p:cNvPr id="3" name="TextBox 3"/>
            <p:cNvSpPr txBox="1"/>
            <p:nvPr/>
          </p:nvSpPr>
          <p:spPr>
            <a:xfrm>
              <a:off x="-5985200" y="-1435067"/>
              <a:ext cx="19271861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 dirty="0">
                  <a:solidFill>
                    <a:srgbClr val="FCAF03"/>
                  </a:solidFill>
                  <a:latin typeface="Muli Bold"/>
                </a:rPr>
                <a:t>With</a:t>
              </a:r>
              <a:r>
                <a:rPr lang="en-US" sz="6500" dirty="0">
                  <a:solidFill>
                    <a:srgbClr val="FEFFFD"/>
                  </a:solidFill>
                  <a:latin typeface="Muli Bold"/>
                </a:rPr>
                <a:t> Obstacle!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794169" y="1692320"/>
              <a:ext cx="16503184" cy="5334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FFFFFF"/>
                  </a:solidFill>
                  <a:latin typeface="Muli Regular Bold"/>
                </a:rPr>
                <a:t>Now, the distance was kept fixed at 100 cm.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smtClean="0">
                  <a:solidFill>
                    <a:srgbClr val="FFFFFF"/>
                  </a:solidFill>
                  <a:latin typeface="Muli Regular Bold"/>
                </a:rPr>
                <a:t>Th</a:t>
              </a:r>
              <a:r>
                <a:rPr lang="en-US" sz="2800" dirty="0" smtClean="0">
                  <a:solidFill>
                    <a:srgbClr val="FFFFFF"/>
                  </a:solidFill>
                  <a:latin typeface="Muli Regular Bold"/>
                </a:rPr>
                <a:t>en </a:t>
              </a:r>
              <a:r>
                <a:rPr lang="en-US" sz="2800" dirty="0">
                  <a:solidFill>
                    <a:srgbClr val="FFFFFF"/>
                  </a:solidFill>
                  <a:latin typeface="Muli Regular Bold"/>
                </a:rPr>
                <a:t>the obstacles were placed in different </a:t>
              </a:r>
              <a:endParaRPr lang="en-US" sz="2800" dirty="0" smtClean="0">
                <a:solidFill>
                  <a:srgbClr val="FFFFFF"/>
                </a:solidFill>
                <a:latin typeface="Muli Regular Bold"/>
              </a:endParaRPr>
            </a:p>
            <a:p>
              <a:pPr marL="604519" lvl="1" indent="-302260">
                <a:lnSpc>
                  <a:spcPts val="3919"/>
                </a:lnSpc>
              </a:pPr>
              <a:r>
                <a:rPr lang="en-US" sz="2800" dirty="0" smtClean="0">
                  <a:solidFill>
                    <a:srgbClr val="FFFFFF"/>
                  </a:solidFill>
                  <a:latin typeface="Muli Regular Bold"/>
                </a:rPr>
                <a:t>	</a:t>
              </a:r>
              <a:r>
                <a:rPr lang="en-US" sz="2800" dirty="0" smtClean="0">
                  <a:solidFill>
                    <a:srgbClr val="FFFFFF"/>
                  </a:solidFill>
                  <a:latin typeface="Muli Regular Bold"/>
                </a:rPr>
                <a:t>location </a:t>
              </a:r>
              <a:r>
                <a:rPr lang="en-US" sz="2800" dirty="0">
                  <a:solidFill>
                    <a:srgbClr val="FFFFFF"/>
                  </a:solidFill>
                  <a:latin typeface="Muli Regular Bold"/>
                </a:rPr>
                <a:t>in its path. 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FFFFFF"/>
                  </a:solidFill>
                  <a:latin typeface="Muli Regular Bold"/>
                </a:rPr>
                <a:t>The time taken to cover the 100 cm was recorded. 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FFFFFF"/>
                  </a:solidFill>
                  <a:latin typeface="Muli Regular Bold"/>
                </a:rPr>
                <a:t>The speed is then calculated.</a:t>
              </a:r>
            </a:p>
            <a:p>
              <a:pPr marL="604519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FFFFFF"/>
                  </a:solidFill>
                  <a:latin typeface="Muli Regular Bold"/>
                </a:rPr>
                <a:t>This was then repeated by increasing the number </a:t>
              </a:r>
              <a:endParaRPr lang="en-US" sz="2800" dirty="0" smtClean="0">
                <a:solidFill>
                  <a:srgbClr val="FFFFFF"/>
                </a:solidFill>
                <a:latin typeface="Muli Regular Bold"/>
              </a:endParaRPr>
            </a:p>
            <a:p>
              <a:pPr marL="604519" lvl="1" indent="-302260">
                <a:lnSpc>
                  <a:spcPts val="3919"/>
                </a:lnSpc>
              </a:pPr>
              <a:r>
                <a:rPr lang="en-US" sz="2800" dirty="0" smtClean="0">
                  <a:solidFill>
                    <a:srgbClr val="FFFFFF"/>
                  </a:solidFill>
                  <a:latin typeface="Muli Regular Bold"/>
                </a:rPr>
                <a:t>	</a:t>
              </a:r>
              <a:r>
                <a:rPr lang="en-US" sz="2800" dirty="0" smtClean="0">
                  <a:solidFill>
                    <a:srgbClr val="FFFFFF"/>
                  </a:solidFill>
                  <a:latin typeface="Muli Regular Bold"/>
                </a:rPr>
                <a:t>of </a:t>
              </a:r>
              <a:r>
                <a:rPr lang="en-US" sz="2800" dirty="0">
                  <a:solidFill>
                    <a:srgbClr val="FFFFFF"/>
                  </a:solidFill>
                  <a:latin typeface="Muli Regular Bold"/>
                </a:rPr>
                <a:t>obstacles as 1, 2, 3, 4, and 5. 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FFFFFF"/>
                  </a:solidFill>
                  <a:latin typeface="Muli Regular Bold"/>
                </a:rPr>
                <a:t>Thus 5 such records were noted for each of the 5 cases.</a:t>
              </a:r>
            </a:p>
          </p:txBody>
        </p:sp>
      </p:grpSp>
      <p:pic>
        <p:nvPicPr>
          <p:cNvPr id="5" name="WhatsApp Video 2021-08-18 at 09.46.3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215834" y="1500162"/>
            <a:ext cx="4071966" cy="7358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7055" y="1387719"/>
            <a:ext cx="14453889" cy="2255127"/>
            <a:chOff x="0" y="0"/>
            <a:chExt cx="19271853" cy="300683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9271853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EFFFD"/>
                  </a:solidFill>
                  <a:latin typeface="Muli Bold"/>
                </a:rPr>
                <a:t>With Obstacle - </a:t>
              </a:r>
              <a:r>
                <a:rPr lang="en-US" sz="6500">
                  <a:solidFill>
                    <a:srgbClr val="F5A700"/>
                  </a:solidFill>
                  <a:latin typeface="Muli Bold"/>
                </a:rPr>
                <a:t>CASE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84338" y="1723712"/>
              <a:ext cx="16503177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No of obstacles = 1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Distance of obstacle from starting point = 50 cm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038726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368280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038726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7366793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14.55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038726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7375810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6.87 cm / 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017026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6988451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6959876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4373803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4373803"/>
            <a:ext cx="933450" cy="933450"/>
            <a:chOff x="0" y="0"/>
            <a:chExt cx="1244600" cy="1244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8213" y="344354"/>
              <a:ext cx="488175" cy="55589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402855" y="4373803"/>
            <a:ext cx="933450" cy="933450"/>
            <a:chOff x="0" y="0"/>
            <a:chExt cx="1244600" cy="12446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7055" y="1256505"/>
            <a:ext cx="14453889" cy="2728995"/>
            <a:chOff x="0" y="0"/>
            <a:chExt cx="19271853" cy="363866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9271853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EFFFD"/>
                  </a:solidFill>
                  <a:latin typeface="Muli Bold"/>
                </a:rPr>
                <a:t>With Obstacle - </a:t>
              </a:r>
              <a:r>
                <a:rPr lang="en-US" sz="6500">
                  <a:solidFill>
                    <a:srgbClr val="F5A700"/>
                  </a:solidFill>
                  <a:latin typeface="Muli Bold"/>
                </a:rPr>
                <a:t>CASE 2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84338" y="1723712"/>
              <a:ext cx="16503177" cy="191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No of obstacles = 2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Distance from starting point for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1 =&gt; 30 cm        II        Obstacle 2 =&gt; 60 cm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808422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3797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8136489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17.05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814550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5.87 cm / 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78672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7758148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772957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5143500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5143500"/>
            <a:ext cx="933450" cy="933450"/>
            <a:chOff x="0" y="0"/>
            <a:chExt cx="1244600" cy="1244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8213" y="344354"/>
              <a:ext cx="488175" cy="55589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402855" y="5143500"/>
            <a:ext cx="933450" cy="933450"/>
            <a:chOff x="0" y="0"/>
            <a:chExt cx="1244600" cy="12446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878" y="1256505"/>
            <a:ext cx="15342245" cy="2728995"/>
            <a:chOff x="0" y="0"/>
            <a:chExt cx="20456326" cy="363866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0456326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EFFFD"/>
                  </a:solidFill>
                  <a:latin typeface="Muli Bold"/>
                </a:rPr>
                <a:t>With Obstacle - </a:t>
              </a:r>
              <a:r>
                <a:rPr lang="en-US" sz="6500">
                  <a:solidFill>
                    <a:srgbClr val="F5A700"/>
                  </a:solidFill>
                  <a:latin typeface="Muli Bold"/>
                </a:rPr>
                <a:t>CASE 3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69421" y="1723712"/>
              <a:ext cx="17517484" cy="191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No of obstacles = 3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Distance from starting point for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1 =&gt; 25 cm     II     Obstacle 2 =&gt; 50 cm     II    Obstacle 3 =&gt; 75 cm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808422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3797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8136489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20.45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814550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4.89 cm / 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78672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7758148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772957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5143500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5143500"/>
            <a:ext cx="933450" cy="93345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402855" y="5143500"/>
            <a:ext cx="933450" cy="933450"/>
            <a:chOff x="0" y="0"/>
            <a:chExt cx="1244600" cy="124460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  <p:pic>
        <p:nvPicPr>
          <p:cNvPr id="24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8960935" y="5401766"/>
            <a:ext cx="366131" cy="416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83330" y="3731704"/>
            <a:ext cx="6083531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171717"/>
                </a:solidFill>
                <a:latin typeface="Muli Bold"/>
              </a:rPr>
              <a:t>In this Presentation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83330" y="6007291"/>
            <a:ext cx="49799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Here's what we'll cover: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0" y="2106967"/>
            <a:ext cx="6898414" cy="6073066"/>
            <a:chOff x="0" y="0"/>
            <a:chExt cx="9197886" cy="8097421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9197886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What is an obstacle avoidance bot?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39327"/>
              <a:ext cx="9197886" cy="44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Sensors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17813"/>
              <a:ext cx="9197886" cy="44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Ultrasonic Sensors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96298"/>
              <a:ext cx="9197886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Algorithm, Components, Schematic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069492"/>
              <a:ext cx="9197886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Practical Demonstration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356444"/>
              <a:ext cx="9197886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Observation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643396"/>
              <a:ext cx="9197886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171717"/>
                  </a:solidFill>
                  <a:latin typeface="Muli Regular"/>
                </a:rPr>
                <a:t>Applications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66249" y="849639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66249" y="2128125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66249" y="3406610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66249" y="4679804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66249" y="5966756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66249" y="7253708"/>
              <a:ext cx="9131636" cy="0"/>
            </a:xfrm>
            <a:prstGeom prst="line">
              <a:avLst/>
            </a:prstGeom>
            <a:ln w="38100" cap="rnd">
              <a:solidFill>
                <a:srgbClr val="171717"/>
              </a:solidFill>
              <a:prstDash val="sysDot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878" y="1256505"/>
            <a:ext cx="15342245" cy="3217152"/>
            <a:chOff x="0" y="0"/>
            <a:chExt cx="20456326" cy="428953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0456326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EFFFD"/>
                  </a:solidFill>
                  <a:latin typeface="Muli Bold"/>
                </a:rPr>
                <a:t>With Obstacle - </a:t>
              </a:r>
              <a:r>
                <a:rPr lang="en-US" sz="6500">
                  <a:solidFill>
                    <a:srgbClr val="F5A700"/>
                  </a:solidFill>
                  <a:latin typeface="Muli Bold"/>
                </a:rPr>
                <a:t>CASE 4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69421" y="1723712"/>
              <a:ext cx="17517484" cy="2565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No of obstacles = 4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Distance from starting point for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1 =&gt; 20 cm     II     Obstacle 2 =&gt; 40 cm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3 =&gt; 60 cm     II     Obstacle 4 =&gt; 80 cm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808422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3797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8136489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23.85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814550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4.19 cm / 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78672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7758148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772957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5143500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5143500"/>
            <a:ext cx="933450" cy="933450"/>
            <a:chOff x="0" y="0"/>
            <a:chExt cx="1244600" cy="1244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8213" y="344354"/>
              <a:ext cx="488175" cy="55589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402855" y="5143500"/>
            <a:ext cx="933450" cy="933450"/>
            <a:chOff x="0" y="0"/>
            <a:chExt cx="1244600" cy="12446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878" y="1256505"/>
            <a:ext cx="15342245" cy="3217152"/>
            <a:chOff x="0" y="0"/>
            <a:chExt cx="20456326" cy="428953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0456326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EFFFD"/>
                  </a:solidFill>
                  <a:latin typeface="Muli Bold"/>
                </a:rPr>
                <a:t>With Obstacle - </a:t>
              </a:r>
              <a:r>
                <a:rPr lang="en-US" sz="6500">
                  <a:solidFill>
                    <a:srgbClr val="F5A700"/>
                  </a:solidFill>
                  <a:latin typeface="Muli Bold"/>
                </a:rPr>
                <a:t>CASE 5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69421" y="1723712"/>
              <a:ext cx="17517484" cy="2565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 Regular Bold"/>
                </a:rPr>
                <a:t>No of obstacles = 5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Distance from starting point for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1 =&gt; 10 cm     II     Obstacle 2 =&gt; 30 cm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Muli Regular Bold"/>
                </a:rPr>
                <a:t>Obstacle 3 =&gt; 50 cm     II     Obstacle 4 =&gt; 70 cm     II     Obstacle 5 =&gt; 90 cm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808422"/>
            <a:ext cx="4779441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Distance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13797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100 cm (fixed)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4280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54280" y="8136489"/>
            <a:ext cx="4779441" cy="35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28.25 seconds (observed)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9859" y="6808422"/>
            <a:ext cx="4779441" cy="467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 Bold"/>
              </a:rPr>
              <a:t>Speed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79859" y="8145506"/>
            <a:ext cx="4779441" cy="34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uli Regular"/>
              </a:rPr>
              <a:t>3.54 cm / second (calculated)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0" y="778672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54280" y="7758148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479859" y="7729573"/>
            <a:ext cx="4779441" cy="0"/>
          </a:xfrm>
          <a:prstGeom prst="line">
            <a:avLst/>
          </a:prstGeom>
          <a:ln w="2857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2951695" y="5143500"/>
            <a:ext cx="933450" cy="933450"/>
            <a:chOff x="0" y="0"/>
            <a:chExt cx="1244600" cy="1244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48476" y="394673"/>
              <a:ext cx="347649" cy="45525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677275" y="5143500"/>
            <a:ext cx="933450" cy="933450"/>
            <a:chOff x="0" y="0"/>
            <a:chExt cx="1244600" cy="12446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8213" y="344354"/>
              <a:ext cx="488175" cy="55589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4402855" y="5143500"/>
            <a:ext cx="933450" cy="933450"/>
            <a:chOff x="0" y="0"/>
            <a:chExt cx="1244600" cy="12446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244600" cy="124460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CAF03"/>
              </a:solidFill>
            </p:spPr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8090" y="338090"/>
              <a:ext cx="568420" cy="5684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483" y="3327547"/>
            <a:ext cx="17520403" cy="3591484"/>
            <a:chOff x="0" y="0"/>
            <a:chExt cx="23360537" cy="478864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23360537" cy="1651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39"/>
                </a:lnSpc>
              </a:pPr>
              <a:r>
                <a:rPr lang="en-US" sz="8199">
                  <a:solidFill>
                    <a:srgbClr val="FCAF03"/>
                  </a:solidFill>
                  <a:latin typeface="Muli Bold"/>
                </a:rPr>
                <a:t>Note.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678037" y="2038037"/>
              <a:ext cx="20004464" cy="275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4000">
                  <a:solidFill>
                    <a:srgbClr val="FFFFFF"/>
                  </a:solidFill>
                  <a:latin typeface="Muli Regular Bold"/>
                </a:rPr>
                <a:t>With each case of increasing obstacles, </a:t>
              </a:r>
            </a:p>
            <a:p>
              <a:pPr marL="1727199" lvl="2" indent="-575733">
                <a:lnSpc>
                  <a:spcPts val="5599"/>
                </a:lnSpc>
                <a:buFont typeface="Arial"/>
                <a:buChar char="⚬"/>
              </a:pPr>
              <a:r>
                <a:rPr lang="en-US" sz="3999">
                  <a:solidFill>
                    <a:srgbClr val="FFFFFF"/>
                  </a:solidFill>
                  <a:latin typeface="Muli Regular Bold"/>
                </a:rPr>
                <a:t>T</a:t>
              </a:r>
              <a:r>
                <a:rPr lang="en-US" sz="4000">
                  <a:solidFill>
                    <a:srgbClr val="FFFFFF"/>
                  </a:solidFill>
                  <a:latin typeface="Muli Regular Bold"/>
                </a:rPr>
                <a:t>he time taken to cover same distance has increased.</a:t>
              </a:r>
            </a:p>
            <a:p>
              <a:pPr marL="1727200" lvl="2" indent="-575733">
                <a:lnSpc>
                  <a:spcPts val="5600"/>
                </a:lnSpc>
                <a:buFont typeface="Arial"/>
                <a:buChar char="⚬"/>
              </a:pPr>
              <a:r>
                <a:rPr lang="en-US" sz="3999">
                  <a:solidFill>
                    <a:srgbClr val="FFFFFF"/>
                  </a:solidFill>
                  <a:latin typeface="Muli Regular Bold"/>
                </a:rPr>
                <a:t>The speed has thus decreased.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18073" y="5342125"/>
            <a:ext cx="2639678" cy="2830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893977" y="6056688"/>
            <a:ext cx="3145500" cy="189301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4286030" y="3776612"/>
            <a:ext cx="2716243" cy="29808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85727" y="581431"/>
            <a:ext cx="15716545" cy="2422608"/>
            <a:chOff x="0" y="0"/>
            <a:chExt cx="20955394" cy="323014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20955394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000000"/>
                  </a:solidFill>
                  <a:latin typeface="Muli Bold"/>
                </a:rPr>
                <a:t>APPLICATIONS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05270" y="1688787"/>
              <a:ext cx="17944853" cy="1541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4900">
                  <a:solidFill>
                    <a:srgbClr val="FFFFFF"/>
                  </a:solidFill>
                  <a:latin typeface="Muli Regular"/>
                </a:rPr>
                <a:t>There are various applications. The exposure to hazards are mitigated to the person who operate the vehicle from a location of relative safety.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6643698"/>
            <a:ext cx="3679278" cy="1760600"/>
            <a:chOff x="0" y="571504"/>
            <a:chExt cx="4905704" cy="2347466"/>
          </a:xfrm>
        </p:grpSpPr>
        <p:sp>
          <p:nvSpPr>
            <p:cNvPr id="9" name="TextBox 9"/>
            <p:cNvSpPr txBox="1"/>
            <p:nvPr/>
          </p:nvSpPr>
          <p:spPr>
            <a:xfrm>
              <a:off x="0" y="571504"/>
              <a:ext cx="4905704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1"/>
                </a:lnSpc>
              </a:pPr>
              <a:r>
                <a:rPr lang="en-US" sz="4526" dirty="0">
                  <a:solidFill>
                    <a:srgbClr val="171717"/>
                  </a:solidFill>
                  <a:latin typeface="Muli Bold"/>
                </a:rPr>
                <a:t>Deep </a:t>
              </a:r>
            </a:p>
            <a:p>
              <a:pPr algn="ctr">
                <a:lnSpc>
                  <a:spcPts val="5431"/>
                </a:lnSpc>
              </a:pPr>
              <a:r>
                <a:rPr lang="en-US" sz="4526" dirty="0">
                  <a:solidFill>
                    <a:srgbClr val="171717"/>
                  </a:solidFill>
                  <a:latin typeface="Muli Bold"/>
                </a:rPr>
                <a:t>Oceans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77484"/>
              <a:ext cx="4220053" cy="441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26277" y="8374442"/>
            <a:ext cx="3679278" cy="2189228"/>
            <a:chOff x="0" y="0"/>
            <a:chExt cx="4905704" cy="291897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4905704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1"/>
                </a:lnSpc>
              </a:pPr>
              <a:r>
                <a:rPr lang="en-US" sz="4526">
                  <a:solidFill>
                    <a:srgbClr val="171717"/>
                  </a:solidFill>
                  <a:latin typeface="Muli Bold"/>
                </a:rPr>
                <a:t>Space</a:t>
              </a:r>
            </a:p>
            <a:p>
              <a:pPr algn="ctr">
                <a:lnSpc>
                  <a:spcPts val="5431"/>
                </a:lnSpc>
              </a:pPr>
              <a:r>
                <a:rPr lang="en-US" sz="4526">
                  <a:solidFill>
                    <a:srgbClr val="171717"/>
                  </a:solidFill>
                  <a:latin typeface="Muli Bold"/>
                </a:rPr>
                <a:t>Explorations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77484"/>
              <a:ext cx="4220053" cy="441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97522" y="8374442"/>
            <a:ext cx="4338411" cy="2189228"/>
            <a:chOff x="0" y="0"/>
            <a:chExt cx="5784548" cy="291897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5784548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1"/>
                </a:lnSpc>
              </a:pPr>
              <a:r>
                <a:rPr lang="en-US" sz="4526">
                  <a:solidFill>
                    <a:srgbClr val="171717"/>
                  </a:solidFill>
                  <a:latin typeface="Muli Bold"/>
                </a:rPr>
                <a:t>Fire Exinguisher Car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477484"/>
              <a:ext cx="4976064" cy="441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39729" y="7003198"/>
            <a:ext cx="4008844" cy="2189228"/>
            <a:chOff x="0" y="0"/>
            <a:chExt cx="5345126" cy="291897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5345126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1"/>
                </a:lnSpc>
              </a:pPr>
              <a:r>
                <a:rPr lang="en-US" sz="4526">
                  <a:solidFill>
                    <a:srgbClr val="171717"/>
                  </a:solidFill>
                  <a:latin typeface="Muli Bold"/>
                </a:rPr>
                <a:t>Military</a:t>
              </a:r>
            </a:p>
            <a:p>
              <a:pPr algn="ctr">
                <a:lnSpc>
                  <a:spcPts val="5431"/>
                </a:lnSpc>
              </a:pPr>
              <a:r>
                <a:rPr lang="en-US" sz="4526">
                  <a:solidFill>
                    <a:srgbClr val="171717"/>
                  </a:solidFill>
                  <a:latin typeface="Muli Bold"/>
                </a:rPr>
                <a:t>Engagements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477484"/>
              <a:ext cx="4598059" cy="441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71506" y="4071930"/>
            <a:ext cx="1795458" cy="17954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/>
          <p:cNvSpPr txBox="1"/>
          <p:nvPr/>
        </p:nvSpPr>
        <p:spPr>
          <a:xfrm>
            <a:off x="785754" y="1571600"/>
            <a:ext cx="1785950" cy="519351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772" t="4026" b="4026"/>
          <a:stretch>
            <a:fillRect/>
          </a:stretch>
        </p:blipFill>
        <p:spPr>
          <a:xfrm>
            <a:off x="6357918" y="1785914"/>
            <a:ext cx="9859877" cy="677356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85820" y="642906"/>
            <a:ext cx="5283340" cy="9098890"/>
            <a:chOff x="0" y="0"/>
            <a:chExt cx="7044453" cy="1213185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7044453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 dirty="0">
                  <a:solidFill>
                    <a:srgbClr val="FEFFFD"/>
                  </a:solidFill>
                  <a:latin typeface="Muli Bold"/>
                </a:rPr>
                <a:t>  Team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63530"/>
              <a:ext cx="6059878" cy="9868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000000"/>
                  </a:solidFill>
                  <a:latin typeface="Muli Regular Bold"/>
                </a:rPr>
                <a:t>Dyuti</a:t>
              </a:r>
              <a:r>
                <a:rPr lang="en-US" sz="2800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Muli Regular Bold"/>
                </a:rPr>
                <a:t>Ghosh</a:t>
              </a:r>
              <a:endParaRPr lang="en-US" sz="2800" dirty="0">
                <a:solidFill>
                  <a:srgbClr val="000000"/>
                </a:solidFill>
                <a:latin typeface="Muli Regular Bold"/>
              </a:endParaRPr>
            </a:p>
            <a:p>
              <a:pPr algn="just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T91/ECE/184062</a:t>
              </a:r>
            </a:p>
            <a:p>
              <a:pPr algn="just">
                <a:lnSpc>
                  <a:spcPts val="3919"/>
                </a:lnSpc>
              </a:pPr>
              <a:endParaRPr/>
            </a:p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Soutrik</a:t>
              </a: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Acharya</a:t>
              </a:r>
              <a:endParaRPr lang="en-US" sz="2799" dirty="0">
                <a:solidFill>
                  <a:srgbClr val="000000"/>
                </a:solidFill>
                <a:latin typeface="Muli Regular Bold"/>
              </a:endParaRPr>
            </a:p>
            <a:p>
              <a:pPr algn="just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T91/ECE/184065</a:t>
              </a:r>
            </a:p>
            <a:p>
              <a:pPr algn="just">
                <a:lnSpc>
                  <a:spcPts val="3919"/>
                </a:lnSpc>
              </a:pPr>
              <a:endParaRPr/>
            </a:p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Ratul</a:t>
              </a: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Chakraborty</a:t>
              </a:r>
              <a:endParaRPr lang="en-US" sz="2799" dirty="0">
                <a:solidFill>
                  <a:srgbClr val="000000"/>
                </a:solidFill>
                <a:latin typeface="Muli Regular Bold"/>
              </a:endParaRPr>
            </a:p>
            <a:p>
              <a:pPr algn="just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T91/ECE/186012</a:t>
              </a:r>
            </a:p>
            <a:p>
              <a:pPr algn="just">
                <a:lnSpc>
                  <a:spcPts val="3919"/>
                </a:lnSpc>
              </a:pPr>
              <a:endParaRPr/>
            </a:p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Sayan</a:t>
              </a: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Nandi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T91/ECE/186006</a:t>
              </a:r>
            </a:p>
            <a:p>
              <a:pPr algn="just">
                <a:lnSpc>
                  <a:spcPts val="3919"/>
                </a:lnSpc>
              </a:pPr>
              <a:endParaRPr/>
            </a:p>
            <a:p>
              <a:pPr marL="604519" lvl="1" indent="-302260" algn="just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Sudeshna</a:t>
              </a: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Muli Regular Bold"/>
                </a:rPr>
                <a:t>Pahari</a:t>
              </a:r>
              <a:endParaRPr lang="en-US" sz="2799" dirty="0">
                <a:solidFill>
                  <a:srgbClr val="000000"/>
                </a:solidFill>
                <a:latin typeface="Muli Regular Bold"/>
              </a:endParaRPr>
            </a:p>
            <a:p>
              <a:pPr algn="just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Muli Regular Bold"/>
                </a:rPr>
                <a:t>T91/ECE/186015</a:t>
              </a:r>
            </a:p>
            <a:p>
              <a:pPr algn="just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67206" y="9358342"/>
            <a:ext cx="7020594" cy="3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2"/>
              </a:lnSpc>
              <a:spcBef>
                <a:spcPct val="0"/>
              </a:spcBef>
            </a:pPr>
            <a:r>
              <a:rPr lang="en-US" sz="3200" dirty="0">
                <a:solidFill>
                  <a:srgbClr val="171717"/>
                </a:solidFill>
                <a:latin typeface="Muli Regular"/>
              </a:rPr>
              <a:t>ANY 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81289" y="1465024"/>
            <a:ext cx="8141000" cy="6996405"/>
            <a:chOff x="0" y="0"/>
            <a:chExt cx="10854666" cy="9328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854666" cy="4183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34"/>
                </a:lnSpc>
              </a:pPr>
              <a:r>
                <a:rPr lang="en-US" sz="6862">
                  <a:solidFill>
                    <a:srgbClr val="FCAF03"/>
                  </a:solidFill>
                  <a:latin typeface="Muli Bold"/>
                </a:rPr>
                <a:t>What is an obstacle avoidance robot?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29251"/>
              <a:ext cx="9390799" cy="2745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38"/>
                </a:lnSpc>
              </a:pPr>
              <a:r>
                <a:rPr lang="en-US" sz="2956" dirty="0">
                  <a:solidFill>
                    <a:srgbClr val="171717"/>
                  </a:solidFill>
                  <a:latin typeface="Muli Regular Bold"/>
                </a:rPr>
                <a:t>Obstacle Avoidance is a means of a robot being able to move around in an unknown environment without colliding </a:t>
              </a:r>
              <a:r>
                <a:rPr lang="en-US" sz="2956" dirty="0" err="1">
                  <a:solidFill>
                    <a:srgbClr val="171717"/>
                  </a:solidFill>
                  <a:latin typeface="Muli Regular Bold"/>
                </a:rPr>
                <a:t>withsurrounding</a:t>
              </a:r>
              <a:r>
                <a:rPr lang="en-US" sz="2956" dirty="0">
                  <a:solidFill>
                    <a:srgbClr val="171717"/>
                  </a:solidFill>
                  <a:latin typeface="Muli Regular Bold"/>
                </a:rPr>
                <a:t> objects.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181390"/>
              <a:ext cx="9390799" cy="114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7"/>
                </a:lnSpc>
              </a:pPr>
              <a:r>
                <a:rPr lang="en-US" sz="2533">
                  <a:solidFill>
                    <a:srgbClr val="737373"/>
                  </a:solidFill>
                  <a:latin typeface="Muli Regular Bold"/>
                </a:rPr>
                <a:t>(The figure represents a diagramatic representation of the same)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2850" b="2850"/>
          <a:stretch>
            <a:fillRect/>
          </a:stretch>
        </p:blipFill>
        <p:spPr>
          <a:xfrm>
            <a:off x="557891" y="3449127"/>
            <a:ext cx="8718071" cy="43477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-1274420" y="-567461"/>
            <a:ext cx="3664621" cy="319232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851193" y="8986542"/>
            <a:ext cx="2443458" cy="212854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14676" y="-1982316"/>
            <a:ext cx="7414590" cy="741459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223728" y="7129757"/>
            <a:ext cx="2128543" cy="212854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492619" y="2467769"/>
            <a:ext cx="13302762" cy="5288518"/>
            <a:chOff x="0" y="0"/>
            <a:chExt cx="17737015" cy="7051358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7737015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171717"/>
                  </a:solidFill>
                  <a:latin typeface="Muli Bold"/>
                </a:rPr>
                <a:t>Introduction to Sensors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149740" y="2435648"/>
              <a:ext cx="9437535" cy="4615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dirty="0">
                  <a:solidFill>
                    <a:srgbClr val="171717"/>
                  </a:solidFill>
                  <a:latin typeface="Muli Bold" charset="0"/>
                </a:rPr>
                <a:t>A sensor is a device that detects and responds to some type of input from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dirty="0">
                  <a:solidFill>
                    <a:srgbClr val="171717"/>
                  </a:solidFill>
                  <a:latin typeface="Muli Bold" charset="0"/>
                </a:rPr>
                <a:t>the physical environment.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dirty="0">
                  <a:solidFill>
                    <a:srgbClr val="171717"/>
                  </a:solidFill>
                  <a:latin typeface="Muli Bold" charset="0"/>
                </a:rPr>
                <a:t>The specific input could be light, heat, motion, moisture, pressure.</a:t>
              </a:r>
            </a:p>
            <a:p>
              <a:pPr algn="ctr">
                <a:lnSpc>
                  <a:spcPts val="3919"/>
                </a:lnSpc>
              </a:pPr>
              <a:r>
                <a:rPr lang="en-US" sz="2800" dirty="0">
                  <a:solidFill>
                    <a:srgbClr val="171717"/>
                  </a:solidFill>
                  <a:latin typeface="Muli Bold" charset="0"/>
                </a:rPr>
                <a:t>The output is generally a signal that is converted to human-readable form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08689" y="6387081"/>
            <a:ext cx="5290194" cy="263173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25016" y="4219718"/>
            <a:ext cx="4885745" cy="126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Ultrasonic sensors are sensors that convert ultrasound waves</a:t>
            </a:r>
          </a:p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to electrical signals or vice versa.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57445" y="4219718"/>
            <a:ext cx="4885745" cy="126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The sound beyond human hearing range ( 20,000 Hz ) is known as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ultrasonic.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7445" y="1790977"/>
            <a:ext cx="14115598" cy="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CAF03"/>
                </a:solidFill>
                <a:latin typeface="Muli Bold"/>
              </a:rPr>
              <a:t>Introduction to</a:t>
            </a:r>
            <a:r>
              <a:rPr lang="en-US" sz="6500">
                <a:solidFill>
                  <a:srgbClr val="FFFFFF"/>
                </a:solidFill>
                <a:latin typeface="Muli Bold"/>
              </a:rPr>
              <a:t> Ultrasonic Sensors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3779" y="4060316"/>
            <a:ext cx="162052" cy="16205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837931" y="4060316"/>
            <a:ext cx="162052" cy="16205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33779" y="5405343"/>
            <a:ext cx="162052" cy="16205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837931" y="5405343"/>
            <a:ext cx="162052" cy="16205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42845" y="7548600"/>
            <a:ext cx="6202309" cy="219298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33779" y="425114"/>
            <a:ext cx="7167581" cy="296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Muli Bold"/>
              </a:rPr>
              <a:t>How does an </a:t>
            </a:r>
            <a:r>
              <a:rPr lang="en-US" sz="6500">
                <a:solidFill>
                  <a:srgbClr val="FCAF03"/>
                </a:solidFill>
                <a:latin typeface="Muli Bold"/>
              </a:rPr>
              <a:t>Ultrasonic Sensor</a:t>
            </a:r>
            <a:r>
              <a:rPr lang="en-US" sz="6500">
                <a:solidFill>
                  <a:srgbClr val="FFFFFF"/>
                </a:solidFill>
                <a:latin typeface="Muli Bold"/>
              </a:rPr>
              <a:t> work?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6383" y="3731132"/>
            <a:ext cx="4885745" cy="40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680535" y="3731132"/>
            <a:ext cx="4885745" cy="82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 Regular"/>
              </a:rPr>
              <a:t>A transmitter that sends out a signal that humans cannot hear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82853" y="4815270"/>
            <a:ext cx="4885745" cy="1271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The time it takes to receive the waves back provides them with a very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good estimate of the distance.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4198" y="4929186"/>
            <a:ext cx="4885745" cy="123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A receiver that receives the signal after it has bounced off nearby objects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6885" y="6640872"/>
            <a:ext cx="14588950" cy="46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The sensor sends out its signal and determines how long the signal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takes to come back.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56905" y="425114"/>
            <a:ext cx="7502395" cy="296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EFFFD"/>
                </a:solidFill>
                <a:latin typeface="Muli Bold"/>
              </a:rPr>
              <a:t>2 parts of an</a:t>
            </a:r>
            <a:r>
              <a:rPr lang="en-US" sz="6500">
                <a:solidFill>
                  <a:srgbClr val="FCAF03"/>
                </a:solidFill>
                <a:latin typeface="Muli Bold"/>
              </a:rPr>
              <a:t> Ultrasonic Sensor</a:t>
            </a:r>
          </a:p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Muli Bold"/>
              </a:rPr>
              <a:t>are: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82853" y="3750405"/>
            <a:ext cx="4885745" cy="82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They emit sound waves and receive back reflected waves.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4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350776" y="-467596"/>
            <a:ext cx="10539762" cy="7816990"/>
            <a:chOff x="0" y="0"/>
            <a:chExt cx="13716000" cy="1017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2870" t="-12993" r="2777" b="-146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-555091"/>
            <a:ext cx="7722237" cy="10167294"/>
            <a:chOff x="0" y="0"/>
            <a:chExt cx="10296316" cy="1355639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0296316" cy="154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12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81121"/>
              <a:ext cx="8778859" cy="9575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The distance has been calculated using </a:t>
              </a: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Distance = ½ T x C </a:t>
              </a: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(T = Time, </a:t>
              </a: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C = the speed of </a:t>
              </a: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sound=342m/s</a:t>
              </a: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)</a:t>
              </a:r>
            </a:p>
            <a:p>
              <a:pPr>
                <a:lnSpc>
                  <a:spcPts val="3968"/>
                </a:lnSpc>
              </a:pPr>
              <a:endParaRPr/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The sensor gives readings of T in µs. </a:t>
              </a:r>
            </a:p>
            <a:p>
              <a:pPr>
                <a:lnSpc>
                  <a:spcPts val="3968"/>
                </a:lnSpc>
              </a:pP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Therefore</a:t>
              </a: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,</a:t>
              </a: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Distance (in </a:t>
              </a: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cm</a:t>
              </a: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) </a:t>
              </a: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= ½ T x </a:t>
              </a: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0.0342</a:t>
              </a:r>
              <a:endParaRPr lang="en-US" sz="2834" dirty="0">
                <a:solidFill>
                  <a:srgbClr val="FFFFFF"/>
                </a:solidFill>
                <a:latin typeface="Muli Regular"/>
              </a:endParaRPr>
            </a:p>
            <a:p>
              <a:pPr>
                <a:lnSpc>
                  <a:spcPts val="3968"/>
                </a:lnSpc>
              </a:pP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 While moving forward, if this distance </a:t>
              </a: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is </a:t>
              </a: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found to be less than a minimum </a:t>
              </a: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value, </a:t>
              </a:r>
              <a:r>
                <a:rPr lang="en-US" sz="2834" dirty="0">
                  <a:solidFill>
                    <a:srgbClr val="FFFFFF"/>
                  </a:solidFill>
                  <a:latin typeface="Muli Regular"/>
                </a:rPr>
                <a:t>then the car is quickly </a:t>
              </a:r>
              <a:r>
                <a:rPr lang="en-US" sz="2834" dirty="0" smtClean="0">
                  <a:solidFill>
                    <a:srgbClr val="FFFFFF"/>
                  </a:solidFill>
                  <a:latin typeface="Muli Regular"/>
                </a:rPr>
                <a:t>stopped and reversed. </a:t>
              </a:r>
              <a:endParaRPr lang="en-US" sz="2834" dirty="0">
                <a:solidFill>
                  <a:srgbClr val="FFFFFF"/>
                </a:solidFill>
                <a:latin typeface="Muli Regular"/>
              </a:endParaRPr>
            </a:p>
            <a:p>
              <a:pPr>
                <a:lnSpc>
                  <a:spcPts val="396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59326" y="1372171"/>
            <a:ext cx="6407934" cy="87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3"/>
              </a:lnSpc>
            </a:pPr>
            <a:r>
              <a:rPr lang="en-US" sz="5811">
                <a:solidFill>
                  <a:srgbClr val="FCAF03"/>
                </a:solidFill>
                <a:latin typeface="Muli Bold"/>
              </a:rPr>
              <a:t>HC-SR04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F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4095941" y="5129212"/>
            <a:ext cx="10287000" cy="0"/>
          </a:xfrm>
          <a:prstGeom prst="line">
            <a:avLst/>
          </a:prstGeom>
          <a:ln w="28575" cap="rnd">
            <a:solidFill>
              <a:srgbClr val="171717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13786" y="2420525"/>
            <a:ext cx="7889106" cy="281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22"/>
              </a:lnSpc>
            </a:pPr>
            <a:r>
              <a:rPr lang="en-US" sz="9269">
                <a:solidFill>
                  <a:srgbClr val="171717"/>
                </a:solidFill>
                <a:latin typeface="Muli Bold"/>
              </a:rPr>
              <a:t>Components</a:t>
            </a:r>
          </a:p>
          <a:p>
            <a:pPr>
              <a:lnSpc>
                <a:spcPts val="11122"/>
              </a:lnSpc>
            </a:pPr>
            <a:r>
              <a:rPr lang="en-US" sz="9269">
                <a:solidFill>
                  <a:srgbClr val="FFFFFF"/>
                </a:solidFill>
                <a:latin typeface="Muli Bold"/>
              </a:rPr>
              <a:t>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560435"/>
            <a:ext cx="6164663" cy="69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9"/>
              </a:lnSpc>
              <a:spcBef>
                <a:spcPct val="0"/>
              </a:spcBef>
            </a:pPr>
            <a:r>
              <a:rPr lang="en-US" sz="1400">
                <a:solidFill>
                  <a:srgbClr val="171717"/>
                </a:solidFill>
                <a:latin typeface="Muli Regular"/>
              </a:rPr>
              <a:t>We have used 2 non-rechargable batteries.  One to power the arduino and hence the ultrasonic sensor. The other was to power the motor driver and hence the motors.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4000" y="1555431"/>
            <a:ext cx="190883" cy="1908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127615" y="919829"/>
            <a:ext cx="4217961" cy="69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171717"/>
                </a:solidFill>
                <a:latin typeface="Muli Regular"/>
              </a:rPr>
              <a:t>ARDUINO UNO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09800" y="820451"/>
            <a:ext cx="1411658" cy="83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Muli Bold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44000" y="3301745"/>
            <a:ext cx="190883" cy="19088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572892" y="2428856"/>
            <a:ext cx="5230274" cy="142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171717"/>
                </a:solidFill>
                <a:latin typeface="Muli Regular"/>
              </a:rPr>
              <a:t>ULTRASONIC SENSOR HC-SR04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09800" y="2804241"/>
            <a:ext cx="1411658" cy="83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Muli Bold"/>
              </a:rPr>
              <a:t>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44000" y="5048059"/>
            <a:ext cx="190883" cy="19088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029026" y="4393089"/>
            <a:ext cx="4217961" cy="142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171717"/>
                </a:solidFill>
                <a:latin typeface="Muli Regular"/>
              </a:rPr>
              <a:t>MOTOR DRIVER </a:t>
            </a:r>
            <a:r>
              <a:rPr lang="en-US" sz="4100" dirty="0" smtClean="0">
                <a:solidFill>
                  <a:srgbClr val="171717"/>
                </a:solidFill>
                <a:latin typeface="Muli Regular"/>
              </a:rPr>
              <a:t>L298N</a:t>
            </a:r>
            <a:endParaRPr lang="en-US" sz="4100" dirty="0">
              <a:solidFill>
                <a:srgbClr val="171717"/>
              </a:solidFill>
              <a:latin typeface="Muli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09800" y="4589986"/>
            <a:ext cx="1411658" cy="83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Muli Bold"/>
              </a:rPr>
              <a:t>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144000" y="6794372"/>
            <a:ext cx="190883" cy="19088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029026" y="6139403"/>
            <a:ext cx="4217961" cy="142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171717"/>
                </a:solidFill>
                <a:latin typeface="Muli Regular"/>
              </a:rPr>
              <a:t>2 DC MOTOR WITH WHEELS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09800" y="6336299"/>
            <a:ext cx="1411658" cy="83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Muli Bold"/>
              </a:rPr>
              <a:t>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144000" y="8540686"/>
            <a:ext cx="190883" cy="19088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127615" y="8456930"/>
            <a:ext cx="4217961" cy="698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dirty="0">
                <a:solidFill>
                  <a:srgbClr val="171717"/>
                </a:solidFill>
                <a:latin typeface="Muli Regular"/>
              </a:rPr>
              <a:t>9V BATTERIES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09800" y="8447405"/>
            <a:ext cx="1411658" cy="83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Muli Bold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51464" y="3168936"/>
            <a:ext cx="1701228" cy="17012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143340" y="-428664"/>
            <a:ext cx="9589291" cy="2702811"/>
            <a:chOff x="0" y="0"/>
            <a:chExt cx="3243785" cy="9142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43785" cy="914284"/>
            </a:xfrm>
            <a:custGeom>
              <a:avLst/>
              <a:gdLst/>
              <a:ahLst/>
              <a:cxnLst/>
              <a:rect l="l" t="t" r="r" b="b"/>
              <a:pathLst>
                <a:path w="3243785" h="914284">
                  <a:moveTo>
                    <a:pt x="0" y="0"/>
                  </a:moveTo>
                  <a:lnTo>
                    <a:pt x="3243785" y="0"/>
                  </a:lnTo>
                  <a:lnTo>
                    <a:pt x="3243785" y="914284"/>
                  </a:lnTo>
                  <a:lnTo>
                    <a:pt x="0" y="914284"/>
                  </a:lnTo>
                  <a:close/>
                </a:path>
              </a:pathLst>
            </a:custGeom>
            <a:solidFill>
              <a:srgbClr val="FCAF0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132957" y="534591"/>
            <a:ext cx="7607836" cy="988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171717"/>
                </a:solidFill>
                <a:latin typeface="Muli Bold Bold"/>
              </a:rPr>
              <a:t>The </a:t>
            </a:r>
            <a:r>
              <a:rPr lang="en-US" sz="6500">
                <a:solidFill>
                  <a:srgbClr val="FFFFFF"/>
                </a:solidFill>
                <a:latin typeface="Muli Bold Bold"/>
              </a:rPr>
              <a:t>Schematic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622090" y="2219374"/>
            <a:ext cx="2650790" cy="265079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747154" y="5143500"/>
            <a:ext cx="1024292" cy="102429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572" y="1828219"/>
            <a:ext cx="14341232" cy="814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0"/>
          <p:cNvGrpSpPr/>
          <p:nvPr/>
        </p:nvGrpSpPr>
        <p:grpSpPr>
          <a:xfrm>
            <a:off x="14144660" y="8705047"/>
            <a:ext cx="3163906" cy="3163906"/>
            <a:chOff x="0" y="0"/>
            <a:chExt cx="6350000" cy="6350000"/>
          </a:xfrm>
        </p:grpSpPr>
        <p:sp>
          <p:nvSpPr>
            <p:cNvPr id="16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847</Words>
  <Application>Microsoft Office PowerPoint</Application>
  <PresentationFormat>Custom</PresentationFormat>
  <Paragraphs>165</Paragraphs>
  <Slides>24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Muli Regular</vt:lpstr>
      <vt:lpstr>Muli Bold Bold</vt:lpstr>
      <vt:lpstr>Muli Regular Bold</vt:lpstr>
      <vt:lpstr>Muli Bold</vt:lpstr>
      <vt:lpstr>Arimo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Orange Grey Clean Professional Mockups Financial Technology (Fintech) Technology Presentation</dc:title>
  <dc:creator>user</dc:creator>
  <cp:lastModifiedBy>user</cp:lastModifiedBy>
  <cp:revision>11</cp:revision>
  <dcterms:created xsi:type="dcterms:W3CDTF">2006-08-16T00:00:00Z</dcterms:created>
  <dcterms:modified xsi:type="dcterms:W3CDTF">2021-08-18T09:10:12Z</dcterms:modified>
  <dc:identifier>DAEl3RwMQRw</dc:identifier>
</cp:coreProperties>
</file>